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17"/>
        <p:guide pos="3118"/>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794"/>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9.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1.wmf"/><Relationship Id="rId2" Type="http://schemas.openxmlformats.org/officeDocument/2006/relationships/oleObject" Target="../embeddings/oleObject23.bin"/><Relationship Id="rId1"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2.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3.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wmf"/><Relationship Id="rId3" Type="http://schemas.openxmlformats.org/officeDocument/2006/relationships/oleObject" Target="../embeddings/oleObject28.bin"/><Relationship Id="rId2" Type="http://schemas.openxmlformats.org/officeDocument/2006/relationships/image" Target="../media/image84.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8.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wmf"/><Relationship Id="rId3" Type="http://schemas.openxmlformats.org/officeDocument/2006/relationships/oleObject" Target="../embeddings/oleObject31.bin"/><Relationship Id="rId2" Type="http://schemas.openxmlformats.org/officeDocument/2006/relationships/image" Target="../media/image89.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image" Target="../media/image93.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7.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9.wmf"/><Relationship Id="rId2" Type="http://schemas.openxmlformats.org/officeDocument/2006/relationships/oleObject" Target="../embeddings/oleObject34.bin"/><Relationship Id="rId1" Type="http://schemas.openxmlformats.org/officeDocument/2006/relationships/image" Target="../media/image9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3.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9.wmf"/><Relationship Id="rId4" Type="http://schemas.openxmlformats.org/officeDocument/2006/relationships/oleObject" Target="../embeddings/oleObject38.bin"/><Relationship Id="rId3" Type="http://schemas.openxmlformats.org/officeDocument/2006/relationships/image" Target="../media/image108.wmf"/><Relationship Id="rId2" Type="http://schemas.openxmlformats.org/officeDocument/2006/relationships/oleObject" Target="../embeddings/oleObject37.bin"/><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0.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3.wmf"/><Relationship Id="rId3" Type="http://schemas.openxmlformats.org/officeDocument/2006/relationships/oleObject" Target="../embeddings/oleObject42.bin"/><Relationship Id="rId2" Type="http://schemas.openxmlformats.org/officeDocument/2006/relationships/image" Target="../media/image112.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6.wmf"/><Relationship Id="rId2" Type="http://schemas.openxmlformats.org/officeDocument/2006/relationships/oleObject" Target="../embeddings/oleObject43.bin"/><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7.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9.wmf"/><Relationship Id="rId3" Type="http://schemas.openxmlformats.org/officeDocument/2006/relationships/oleObject" Target="../embeddings/oleObject46.bin"/><Relationship Id="rId2" Type="http://schemas.openxmlformats.org/officeDocument/2006/relationships/image" Target="../media/image118.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1.wmf"/><Relationship Id="rId3" Type="http://schemas.openxmlformats.org/officeDocument/2006/relationships/oleObject" Target="../embeddings/oleObject48.bin"/><Relationship Id="rId2" Type="http://schemas.openxmlformats.org/officeDocument/2006/relationships/image" Target="../media/image120.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5.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771"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691627" y="4840272"/>
            <a:ext cx="3077210" cy="645160"/>
          </a:xfrm>
          <a:prstGeom prst="rect">
            <a:avLst/>
          </a:prstGeom>
          <a:noFill/>
        </p:spPr>
        <p:txBody>
          <a:bodyPr wrap="none" rtlCol="0">
            <a:spAutoFit/>
          </a:bodyPr>
          <a:lstStyle/>
          <a:p>
            <a:r>
              <a:rPr lang="en-US" altLang="zh-CN" smtClean="0"/>
              <a:t>DMA: direct 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pic>
        <p:nvPicPr>
          <p:cNvPr id="8" name="图片 7"/>
          <p:cNvPicPr>
            <a:picLocks noChangeAspect="1"/>
          </p:cNvPicPr>
          <p:nvPr/>
        </p:nvPicPr>
        <p:blipFill>
          <a:blip r:embed="rId1"/>
          <a:stretch>
            <a:fillRect/>
          </a:stretch>
        </p:blipFill>
        <p:spPr>
          <a:xfrm>
            <a:off x="1929765" y="1094105"/>
            <a:ext cx="7151370" cy="3801745"/>
          </a:xfrm>
          <a:prstGeom prst="rect">
            <a:avLst/>
          </a:prstGeom>
        </p:spPr>
      </p:pic>
      <p:sp>
        <p:nvSpPr>
          <p:cNvPr id="9" name="文本框 8"/>
          <p:cNvSpPr txBox="1"/>
          <p:nvPr/>
        </p:nvSpPr>
        <p:spPr>
          <a:xfrm>
            <a:off x="4148455" y="4965700"/>
            <a:ext cx="4402455" cy="368300"/>
          </a:xfrm>
          <a:prstGeom prst="rect">
            <a:avLst/>
          </a:prstGeom>
          <a:noFill/>
        </p:spPr>
        <p:txBody>
          <a:bodyPr wrap="square" rtlCol="0">
            <a:spAutoFit/>
          </a:bodyPr>
          <a:p>
            <a:r>
              <a:rPr lang="zh-CN" altLang="en-US"/>
              <a:t>传统的 IO 进行了 </a:t>
            </a:r>
            <a:r>
              <a:rPr lang="zh-CN" altLang="en-US">
                <a:solidFill>
                  <a:srgbClr val="FF0000"/>
                </a:solidFill>
                <a:highlight>
                  <a:srgbClr val="FFFF00"/>
                </a:highlight>
              </a:rPr>
              <a:t>4</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061210"/>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a:t>
            </a:r>
            <a:r>
              <a:rPr lang="zh-CN" altLang="en-US" b="1">
                <a:solidFill>
                  <a:srgbClr val="FF0000"/>
                </a:solidFill>
                <a:highlight>
                  <a:srgbClr val="FFFF00"/>
                </a:highlight>
                <a:latin typeface="Arial" panose="020B0604020202090204" pitchFamily="34" charset="0"/>
                <a:cs typeface="Arial" panose="020B0604020202090204" pitchFamily="34" charset="0"/>
              </a:rPr>
              <a:t>用户空间可以共享内核空间的数据</a:t>
            </a:r>
            <a:r>
              <a:rPr lang="zh-CN" altLang="en-US">
                <a:latin typeface="Arial" panose="020B0604020202090204" pitchFamily="34" charset="0"/>
                <a:cs typeface="Arial" panose="020B0604020202090204" pitchFamily="34" charset="0"/>
              </a:rPr>
              <a:t>。这样，在进行网络传输时，就可以减少内核空间到用户控件的拷贝次数。如下图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2913380" y="2090420"/>
            <a:ext cx="6348730" cy="3369945"/>
          </a:xfrm>
          <a:prstGeom prst="rect">
            <a:avLst/>
          </a:prstGeom>
        </p:spPr>
      </p:pic>
      <p:sp>
        <p:nvSpPr>
          <p:cNvPr id="9" name="文本框 8"/>
          <p:cNvSpPr txBox="1"/>
          <p:nvPr/>
        </p:nvSpPr>
        <p:spPr>
          <a:xfrm>
            <a:off x="690880" y="5092065"/>
            <a:ext cx="4402455" cy="368300"/>
          </a:xfrm>
          <a:prstGeom prst="rect">
            <a:avLst/>
          </a:prstGeom>
          <a:noFill/>
        </p:spPr>
        <p:txBody>
          <a:bodyPr wrap="square" rtlCol="0">
            <a:spAutoFit/>
          </a:bodyPr>
          <a:p>
            <a:r>
              <a:rPr lang="en-US" altLang="zh-CN"/>
              <a:t>mmap</a:t>
            </a:r>
            <a:r>
              <a:rPr lang="zh-CN" altLang="en-US"/>
              <a:t>进行了 </a:t>
            </a:r>
            <a:r>
              <a:rPr lang="en-US" altLang="zh-CN">
                <a:solidFill>
                  <a:srgbClr val="FF0000"/>
                </a:solidFill>
              </a:rPr>
              <a:t>3</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27672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a:t>
            </a:r>
            <a:r>
              <a:rPr lang="zh-CN" altLang="en-US">
                <a:solidFill>
                  <a:srgbClr val="FF0000"/>
                </a:solidFill>
                <a:latin typeface="Arial" panose="020B0604020202090204" pitchFamily="34" charset="0"/>
                <a:cs typeface="Arial" panose="020B0604020202090204" pitchFamily="34" charset="0"/>
              </a:rPr>
              <a:t>数据根本不经过用户态</a:t>
            </a:r>
            <a:r>
              <a:rPr lang="zh-CN" altLang="en-US">
                <a:latin typeface="Arial" panose="020B0604020202090204" pitchFamily="34" charset="0"/>
                <a:cs typeface="Arial" panose="020B0604020202090204" pitchFamily="34" charset="0"/>
              </a:rPr>
              <a:t>，直接从内核缓冲区进入到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a:t>
            </a:r>
            <a:r>
              <a:rPr lang="zh-CN" altLang="en-US" b="1" smtClean="0">
                <a:solidFill>
                  <a:srgbClr val="FF0000"/>
                </a:solidFill>
                <a:highlight>
                  <a:srgbClr val="FFFF00"/>
                </a:highlight>
                <a:latin typeface="Arial Bold" panose="020B0604020202090204" charset="0"/>
                <a:cs typeface="Arial Bold" panose="020B0604020202090204" charset="0"/>
              </a:rPr>
              <a:t>零拷贝从操作系统角度，不是不拷贝，是没有</a:t>
            </a:r>
            <a:r>
              <a:rPr lang="en-US" altLang="zh-CN" b="1" smtClean="0">
                <a:solidFill>
                  <a:srgbClr val="FF0000"/>
                </a:solidFill>
                <a:highlight>
                  <a:srgbClr val="FFFF00"/>
                </a:highlight>
                <a:latin typeface="Arial Bold" panose="020B0604020202090204" charset="0"/>
                <a:cs typeface="Arial Bold" panose="020B0604020202090204" charset="0"/>
              </a:rPr>
              <a:t>CPU </a:t>
            </a:r>
            <a:r>
              <a:rPr lang="zh-CN" altLang="en-US" b="1" smtClean="0">
                <a:solidFill>
                  <a:srgbClr val="FF0000"/>
                </a:solidFill>
                <a:highlight>
                  <a:srgbClr val="FFFF00"/>
                </a:highlight>
                <a:latin typeface="Arial Bold" panose="020B0604020202090204" charset="0"/>
                <a:cs typeface="Arial Bold" panose="020B0604020202090204" charset="0"/>
              </a:rPr>
              <a:t>拷贝</a:t>
            </a:r>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19381" y="1217394"/>
            <a:ext cx="3251371" cy="387667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z="1600" smtClean="0">
                <a:solidFill>
                  <a:srgbClr val="FF0000"/>
                </a:solidFill>
                <a:latin typeface="Arial" panose="020B0604020202090204" pitchFamily="34" charset="0"/>
                <a:cs typeface="Arial" panose="020B0604020202090204" pitchFamily="34" charset="0"/>
              </a:rPr>
              <a:t>这里其实有 一次</a:t>
            </a:r>
            <a:r>
              <a:rPr lang="en-US" altLang="zh-CN" sz="1600" smtClean="0">
                <a:solidFill>
                  <a:srgbClr val="FF0000"/>
                </a:solidFill>
                <a:latin typeface="Arial" panose="020B0604020202090204" pitchFamily="34" charset="0"/>
                <a:cs typeface="Arial" panose="020B0604020202090204" pitchFamily="34" charset="0"/>
              </a:rPr>
              <a:t>cpu </a:t>
            </a:r>
            <a:r>
              <a:rPr lang="zh-CN" altLang="en-US" sz="1600" smtClean="0">
                <a:solidFill>
                  <a:srgbClr val="FF0000"/>
                </a:solidFill>
                <a:latin typeface="Arial" panose="020B0604020202090204" pitchFamily="34" charset="0"/>
                <a:cs typeface="Arial" panose="020B0604020202090204" pitchFamily="34" charset="0"/>
              </a:rPr>
              <a:t>拷贝</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kernel buffer -&gt; socket buffer</a:t>
            </a:r>
            <a:endParaRPr lang="en-US" altLang="zh-CN" sz="1600" smtClean="0">
              <a:solidFill>
                <a:srgbClr val="FF0000"/>
              </a:solidFill>
              <a:latin typeface="Arial" panose="020B0604020202090204" pitchFamily="34" charset="0"/>
              <a:cs typeface="Arial" panose="020B0604020202090204" pitchFamily="34" charset="0"/>
            </a:endParaRPr>
          </a:p>
          <a:p>
            <a:r>
              <a:rPr lang="zh-CN" altLang="en-US" sz="1600">
                <a:solidFill>
                  <a:srgbClr val="FF0000"/>
                </a:solidFill>
                <a:latin typeface="Arial" panose="020B0604020202090204" pitchFamily="34" charset="0"/>
                <a:cs typeface="Arial" panose="020B0604020202090204" pitchFamily="34" charset="0"/>
              </a:rPr>
              <a:t>但</a:t>
            </a:r>
            <a:r>
              <a:rPr lang="zh-CN" altLang="en-US" sz="1600" smtClean="0">
                <a:solidFill>
                  <a:srgbClr val="FF0000"/>
                </a:solidFill>
                <a:latin typeface="Arial" panose="020B0604020202090204" pitchFamily="34" charset="0"/>
                <a:cs typeface="Arial" panose="020B0604020202090204" pitchFamily="34" charset="0"/>
              </a:rPr>
              <a:t>是，拷贝的信息很少，比如</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lenght , offset , </a:t>
            </a:r>
            <a:r>
              <a:rPr lang="zh-CN" altLang="en-US" sz="1600" smtClean="0">
                <a:solidFill>
                  <a:srgbClr val="FF0000"/>
                </a:solidFill>
                <a:latin typeface="Arial" panose="020B0604020202090204" pitchFamily="34" charset="0"/>
                <a:cs typeface="Arial" panose="020B0604020202090204" pitchFamily="34" charset="0"/>
              </a:rPr>
              <a:t>消耗低，可以忽略</a:t>
            </a:r>
            <a:endParaRPr lang="zh-CN" altLang="en-US" sz="1600" smtClean="0">
              <a:solidFill>
                <a:srgbClr val="FF0000"/>
              </a:solidFill>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3763010" y="864235"/>
            <a:ext cx="5961380" cy="3984625"/>
          </a:xfrm>
          <a:prstGeom prst="rect">
            <a:avLst/>
          </a:prstGeom>
        </p:spPr>
      </p:pic>
      <p:sp>
        <p:nvSpPr>
          <p:cNvPr id="4" name="文本框 3"/>
          <p:cNvSpPr txBox="1"/>
          <p:nvPr/>
        </p:nvSpPr>
        <p:spPr>
          <a:xfrm>
            <a:off x="4069715" y="4864100"/>
            <a:ext cx="5558790" cy="306705"/>
          </a:xfrm>
          <a:prstGeom prst="rect">
            <a:avLst/>
          </a:prstGeom>
          <a:noFill/>
        </p:spPr>
        <p:txBody>
          <a:bodyPr wrap="square" rtlCol="0" anchor="t">
            <a:spAutoFit/>
          </a:bodyPr>
          <a:p>
            <a:r>
              <a:rPr lang="zh-CN" altLang="en-US" sz="1400"/>
              <a:t>已经优化到了</a:t>
            </a:r>
            <a:r>
              <a:rPr lang="zh-CN" altLang="en-US" sz="1400">
                <a:solidFill>
                  <a:srgbClr val="FF0000"/>
                </a:solidFill>
              </a:rPr>
              <a:t> </a:t>
            </a:r>
            <a:r>
              <a:rPr lang="zh-CN" altLang="en-US" sz="1400">
                <a:solidFill>
                  <a:srgbClr val="FF0000"/>
                </a:solidFill>
                <a:highlight>
                  <a:srgbClr val="FFFF00"/>
                </a:highlight>
              </a:rPr>
              <a:t>2</a:t>
            </a:r>
            <a:r>
              <a:rPr lang="zh-CN" altLang="en-US" sz="1400">
                <a:highlight>
                  <a:srgbClr val="FFFF00"/>
                </a:highlight>
              </a:rPr>
              <a:t>次拷贝</a:t>
            </a:r>
            <a:r>
              <a:rPr lang="zh-CN" altLang="en-US" sz="1400"/>
              <a:t>（</a:t>
            </a:r>
            <a:r>
              <a:rPr lang="zh-CN" altLang="en-US" sz="1400">
                <a:highlight>
                  <a:srgbClr val="FFFF00"/>
                </a:highlight>
              </a:rPr>
              <a:t>忽略 </a:t>
            </a:r>
            <a:r>
              <a:rPr lang="zh-CN" altLang="en-US" sz="1400">
                <a:solidFill>
                  <a:srgbClr val="FF0000"/>
                </a:solidFill>
                <a:highlight>
                  <a:srgbClr val="FFFF00"/>
                </a:highlight>
              </a:rPr>
              <a:t>内核-&gt;Socket 的拷贝</a:t>
            </a:r>
            <a:r>
              <a:rPr lang="zh-CN" altLang="en-US" sz="1400"/>
              <a:t>），</a:t>
            </a:r>
            <a:r>
              <a:rPr lang="zh-CN" altLang="en-US" sz="1400">
                <a:solidFill>
                  <a:srgbClr val="FF0000"/>
                </a:solidFill>
                <a:highlight>
                  <a:srgbClr val="FFFF00"/>
                </a:highlight>
              </a:rPr>
              <a:t>2</a:t>
            </a:r>
            <a:r>
              <a:rPr lang="zh-CN" altLang="en-US" sz="1400">
                <a:highlight>
                  <a:srgbClr val="FFFF00"/>
                </a:highlight>
              </a:rPr>
              <a:t>次状态切换</a:t>
            </a:r>
            <a:endParaRPr lang="zh-CN" altLang="en-US" sz="1400">
              <a:highlight>
                <a:srgbClr val="FFFF00"/>
              </a:highligh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503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a:t>
            </a:r>
            <a:r>
              <a:rPr lang="zh-CN" altLang="en-US" b="1" smtClean="0">
                <a:solidFill>
                  <a:srgbClr val="FF0000"/>
                </a:solidFill>
                <a:highlight>
                  <a:srgbClr val="FFFF00"/>
                </a:highlight>
                <a:latin typeface="Arial Bold" panose="020B0604020202090204" charset="0"/>
                <a:cs typeface="Arial Bold" panose="020B0604020202090204" charset="0"/>
              </a:rPr>
              <a:t>异步不阻塞的 </a:t>
            </a:r>
            <a:r>
              <a:rPr lang="en-US" altLang="zh-CN" b="1" smtClean="0">
                <a:solidFill>
                  <a:srgbClr val="FF0000"/>
                </a:solidFill>
                <a:highlight>
                  <a:srgbClr val="FFFF00"/>
                </a:highlight>
                <a:latin typeface="Arial Bold" panose="020B0604020202090204" charset="0"/>
                <a:cs typeface="Arial Bold" panose="020B060402020209020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503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zh-CN" altLang="en-US"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solidFill>
                  <a:srgbClr val="FF0000"/>
                </a:solidFill>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503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a:t>
            </a:r>
            <a:r>
              <a:rPr lang="zh-CN" altLang="en-US" b="1">
                <a:solidFill>
                  <a:srgbClr val="FF0000"/>
                </a:solidFill>
                <a:highlight>
                  <a:srgbClr val="FFFF00"/>
                </a:highlight>
              </a:rPr>
              <a:t>异步的、基于事件驱动的</a:t>
            </a:r>
            <a:r>
              <a:rPr lang="zh-CN" altLang="en-US"/>
              <a:t>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a:t>
            </a:r>
            <a:r>
              <a:rPr lang="zh-CN" altLang="en-US">
                <a:solidFill>
                  <a:srgbClr val="DA0000"/>
                </a:solidFill>
                <a:highlight>
                  <a:srgbClr val="FFFF00"/>
                </a:highlight>
              </a:rPr>
              <a:t>相当于简化和流程化了 </a:t>
            </a:r>
            <a:r>
              <a:rPr lang="en-US" altLang="zh-CN">
                <a:solidFill>
                  <a:srgbClr val="DA0000"/>
                </a:solidFill>
                <a:highlight>
                  <a:srgbClr val="FFFF00"/>
                </a:highlight>
              </a:rPr>
              <a:t>NIO </a:t>
            </a:r>
            <a:r>
              <a:rPr lang="zh-CN" altLang="en-US">
                <a:solidFill>
                  <a:srgbClr val="DA0000"/>
                </a:solidFill>
                <a:highlight>
                  <a:srgbClr val="FFFF00"/>
                </a:highlight>
              </a:rPr>
              <a:t>的开发过</a:t>
            </a:r>
            <a:r>
              <a:rPr lang="zh-CN" altLang="en-US" smtClean="0">
                <a:solidFill>
                  <a:srgbClr val="DA0000"/>
                </a:solidFill>
                <a:highlight>
                  <a:srgbClr val="FFFF00"/>
                </a:highlight>
              </a:rPr>
              <a:t>程</a:t>
            </a:r>
            <a:endParaRPr lang="en-US" altLang="zh-CN" smtClean="0">
              <a:solidFill>
                <a:srgbClr val="DA0000"/>
              </a:solidFill>
              <a:highlight>
                <a:srgbClr val="FFFF00"/>
              </a:highlight>
            </a:endParaRPr>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a:t>
            </a:r>
            <a:r>
              <a:rPr lang="zh-CN" altLang="en-US">
                <a:solidFill>
                  <a:srgbClr val="DA0000"/>
                </a:solidFill>
              </a:rPr>
              <a:t>适用于各种传输类型的统一 </a:t>
            </a:r>
            <a:r>
              <a:rPr lang="en-US" altLang="zh-CN">
                <a:solidFill>
                  <a:srgbClr val="DA0000"/>
                </a:solidFill>
              </a:rPr>
              <a:t>API </a:t>
            </a:r>
            <a:r>
              <a:rPr lang="zh-CN" altLang="en-US">
                <a:solidFill>
                  <a:srgbClr val="DA0000"/>
                </a:solidFill>
              </a:rPr>
              <a:t>阻塞和非阻塞 </a:t>
            </a:r>
            <a:r>
              <a:rPr lang="en-US" altLang="zh-CN">
                <a:solidFill>
                  <a:srgbClr val="DA0000"/>
                </a:solidFill>
              </a:rPr>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523105"/>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solidFill>
                  <a:srgbClr val="DA0000"/>
                </a:solidFill>
                <a:highlight>
                  <a:srgbClr val="FFFF00"/>
                </a:highlight>
              </a:rPr>
              <a:t>传</a:t>
            </a:r>
            <a:r>
              <a:rPr lang="zh-CN" altLang="en-US" b="1">
                <a:solidFill>
                  <a:srgbClr val="DA0000"/>
                </a:solidFill>
                <a:highlight>
                  <a:srgbClr val="FFFF00"/>
                </a:highlight>
              </a:rPr>
              <a:t>统阻塞 </a:t>
            </a:r>
            <a:r>
              <a:rPr lang="en-US" altLang="zh-CN" b="1">
                <a:solidFill>
                  <a:srgbClr val="DA0000"/>
                </a:solidFill>
                <a:highlight>
                  <a:srgbClr val="FFFF00"/>
                </a:highlight>
              </a:rPr>
              <a:t>I/O </a:t>
            </a:r>
            <a:r>
              <a:rPr lang="zh-CN" altLang="en-US" b="1">
                <a:solidFill>
                  <a:srgbClr val="DA0000"/>
                </a:solidFill>
                <a:highlight>
                  <a:srgbClr val="FFFF00"/>
                </a:highlight>
              </a:rPr>
              <a:t>服务模</a:t>
            </a:r>
            <a:r>
              <a:rPr lang="zh-CN" altLang="en-US" b="1" smtClean="0">
                <a:solidFill>
                  <a:srgbClr val="DA0000"/>
                </a:solidFill>
                <a:highlight>
                  <a:srgbClr val="FFFF00"/>
                </a:highlight>
              </a:rPr>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solidFill>
                  <a:srgbClr val="DA0000"/>
                </a:solidFill>
                <a:highlight>
                  <a:srgbClr val="FFFF00"/>
                </a:highlight>
              </a:rPr>
              <a:t>Reactor </a:t>
            </a:r>
            <a:r>
              <a:rPr lang="zh-CN" altLang="en-US" b="1">
                <a:solidFill>
                  <a:srgbClr val="DA0000"/>
                </a:solidFill>
                <a:highlight>
                  <a:srgbClr val="FFFF00"/>
                </a:highlight>
              </a:rPr>
              <a:t>模</a:t>
            </a:r>
            <a:r>
              <a:rPr lang="zh-CN" altLang="en-US" b="1" smtClean="0">
                <a:solidFill>
                  <a:srgbClr val="DA0000"/>
                </a:solidFill>
                <a:highlight>
                  <a:srgbClr val="FFFF00"/>
                </a:highlight>
              </a:rPr>
              <a:t>式</a:t>
            </a:r>
            <a:endParaRPr lang="zh-CN" altLang="en-US" b="1" smtClean="0">
              <a:solidFill>
                <a:srgbClr val="DA0000"/>
              </a:solidFill>
              <a:highlight>
                <a:srgbClr val="FFFF00"/>
              </a:highlight>
            </a:endParaRPr>
          </a:p>
          <a:p>
            <a:pPr marL="342900" indent="-342900">
              <a:buFontTx/>
              <a:buAutoNum type="arabicParenR"/>
            </a:pP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zh-CN" altLang="en-US" smtClean="0"/>
          </a:p>
          <a:p>
            <a:pPr marL="285750" indent="-285750" fontAlgn="base">
              <a:buFont typeface="Arial" panose="020B0604020202090204" pitchFamily="34" charset="0"/>
              <a:buChar char="•"/>
            </a:pPr>
            <a:endParaRPr lang="en-US" altLang="zh-CN" smtClean="0"/>
          </a:p>
          <a:p>
            <a:pPr marL="342900" indent="-342900" fontAlgn="base">
              <a:buAutoNum type="arabicParenR" startAt="4"/>
            </a:pPr>
            <a:r>
              <a:rPr lang="en-US" altLang="zh-CN" smtClean="0">
                <a:highlight>
                  <a:srgbClr val="FFFF00"/>
                </a:highlight>
              </a:rPr>
              <a:t>Netty </a:t>
            </a:r>
            <a:r>
              <a:rPr lang="zh-CN" altLang="en-US" smtClean="0">
                <a:highlight>
                  <a:srgbClr val="FFFF00"/>
                </a:highlight>
              </a:rPr>
              <a:t>线程模式</a:t>
            </a:r>
            <a:r>
              <a:rPr lang="en-US" altLang="zh-CN" smtClean="0">
                <a:highlight>
                  <a:srgbClr val="FFFF00"/>
                </a:highlight>
              </a:rPr>
              <a:t>(</a:t>
            </a:r>
            <a:r>
              <a:rPr lang="en-US" altLang="zh-CN">
                <a:highlight>
                  <a:srgbClr val="FFFF00"/>
                </a:highlight>
              </a:rPr>
              <a:t>Netty </a:t>
            </a:r>
            <a:r>
              <a:rPr lang="zh-CN" altLang="en-US">
                <a:highlight>
                  <a:srgbClr val="FFFF00"/>
                </a:highlight>
              </a:rPr>
              <a:t>主要</a:t>
            </a:r>
            <a:r>
              <a:rPr lang="zh-CN" altLang="en-US" b="1">
                <a:solidFill>
                  <a:srgbClr val="DA0000"/>
                </a:solidFill>
                <a:highlight>
                  <a:srgbClr val="FFFF00"/>
                </a:highlight>
              </a:rPr>
              <a:t>基于主从 </a:t>
            </a:r>
            <a:r>
              <a:rPr lang="en-US" altLang="zh-CN" b="1" smtClean="0">
                <a:solidFill>
                  <a:srgbClr val="DA0000"/>
                </a:solidFill>
                <a:highlight>
                  <a:srgbClr val="FFFF00"/>
                </a:highlight>
              </a:rPr>
              <a:t>Reactor </a:t>
            </a:r>
            <a:r>
              <a:rPr lang="zh-CN" altLang="en-US" b="1">
                <a:solidFill>
                  <a:srgbClr val="DA0000"/>
                </a:solidFill>
                <a:highlight>
                  <a:srgbClr val="FFFF00"/>
                </a:highlight>
              </a:rPr>
              <a:t>多线程模</a:t>
            </a:r>
            <a:r>
              <a:rPr lang="zh-CN" altLang="en-US" b="1" smtClean="0">
                <a:solidFill>
                  <a:srgbClr val="DA0000"/>
                </a:solidFill>
                <a:highlight>
                  <a:srgbClr val="FFFF00"/>
                </a:highlight>
              </a:rPr>
              <a:t>型</a:t>
            </a:r>
            <a:r>
              <a:rPr lang="zh-CN" altLang="en-US" smtClean="0">
                <a:highlight>
                  <a:srgbClr val="FFFF00"/>
                </a:highlight>
              </a:rPr>
              <a:t>做</a:t>
            </a:r>
            <a:r>
              <a:rPr lang="zh-CN" altLang="en-US">
                <a:highlight>
                  <a:srgbClr val="FFFF00"/>
                </a:highlight>
              </a:rPr>
              <a:t>了一定</a:t>
            </a:r>
            <a:r>
              <a:rPr lang="zh-CN" altLang="en-US" smtClean="0">
                <a:highlight>
                  <a:srgbClr val="FFFF00"/>
                </a:highlight>
              </a:rPr>
              <a:t>的</a:t>
            </a:r>
            <a:r>
              <a:rPr lang="zh-CN" altLang="en-US">
                <a:highlight>
                  <a:srgbClr val="FFFF00"/>
                </a:highlight>
              </a:rPr>
              <a:t>改进</a:t>
            </a:r>
            <a:r>
              <a:rPr lang="zh-CN" altLang="en-US" smtClean="0">
                <a:highlight>
                  <a:srgbClr val="FFFF00"/>
                </a:highlight>
              </a:rPr>
              <a:t>，</a:t>
            </a:r>
            <a:r>
              <a:rPr lang="zh-CN" altLang="en-US">
                <a:highlight>
                  <a:srgbClr val="FFFF00"/>
                </a:highlight>
              </a:rPr>
              <a:t>其中主从 </a:t>
            </a:r>
            <a:r>
              <a:rPr lang="en-US" altLang="zh-CN">
                <a:highlight>
                  <a:srgbClr val="FFFF00"/>
                </a:highlight>
              </a:rPr>
              <a:t>Reactor </a:t>
            </a:r>
            <a:r>
              <a:rPr lang="zh-CN" altLang="en-US">
                <a:highlight>
                  <a:srgbClr val="FFFF00"/>
                </a:highlight>
              </a:rPr>
              <a:t>多线程模型有多个 </a:t>
            </a:r>
            <a:r>
              <a:rPr lang="en-US" altLang="zh-CN">
                <a:highlight>
                  <a:srgbClr val="FFFF00"/>
                </a:highlight>
              </a:rPr>
              <a:t>Reactor</a:t>
            </a:r>
            <a:r>
              <a:rPr lang="en-US" altLang="zh-CN" smtClean="0">
                <a:highlight>
                  <a:srgbClr val="FFFF00"/>
                </a:highlight>
              </a:rPr>
              <a:t>)</a:t>
            </a:r>
            <a:endParaRPr lang="en-US" altLang="zh-CN" smtClean="0">
              <a:highlight>
                <a:srgbClr val="FFFF00"/>
              </a:highlight>
            </a:endParaRPr>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276225" y="1295400"/>
            <a:ext cx="4857750" cy="3723005"/>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smtClean="0"/>
          </a:p>
          <a:p>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务处理，数据返回</a:t>
            </a:r>
            <a:endParaRPr lang="zh-CN" altLang="en-US" sz="1600" smtClean="0"/>
          </a:p>
          <a:p>
            <a:pPr marL="342900" indent="-342900">
              <a:buAutoNum type="arabicParenR"/>
            </a:pP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接创建后，如果当前线程暂时没有数据可读，该线程会阻塞在</a:t>
            </a:r>
            <a:r>
              <a:rPr lang="en-US" altLang="zh-CN" sz="1600" smtClean="0">
                <a:solidFill>
                  <a:prstClr val="black"/>
                </a:solidFill>
              </a:rPr>
              <a:t>read </a:t>
            </a:r>
            <a:r>
              <a:rPr lang="zh-CN" altLang="en-US" sz="1600" smtClean="0">
                <a:solidFill>
                  <a:prstClr val="black"/>
                </a:solidFill>
              </a:rPr>
              <a:t>操作，造成线程资源浪费</a:t>
            </a:r>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9431" y="106453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58826" y="1098252"/>
            <a:ext cx="8967333" cy="2368550"/>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 </a:t>
            </a:r>
            <a:r>
              <a:rPr lang="en-US" altLang="zh-CN" b="1">
                <a:solidFill>
                  <a:srgbClr val="DA0000"/>
                </a:solidFill>
                <a:highlight>
                  <a:srgbClr val="FFFF00"/>
                </a:highlight>
              </a:rPr>
              <a:t>I/O </a:t>
            </a:r>
            <a:r>
              <a:rPr lang="zh-CN" altLang="en-US" b="1">
                <a:solidFill>
                  <a:srgbClr val="DA0000"/>
                </a:solidFill>
                <a:highlight>
                  <a:srgbClr val="FFFF00"/>
                </a:highlight>
              </a:rPr>
              <a:t>复用模型</a:t>
            </a:r>
            <a:r>
              <a:rPr lang="zh-CN" altLang="en-US"/>
              <a:t>：多个连接共用一个阻塞对象，应用程序只需要在一个阻塞对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于线程池复用线程资源</a:t>
            </a:r>
            <a:r>
              <a:rPr lang="zh-CN" altLang="en-US"/>
              <a:t>：不必再为每个连接创建线程，将连接完成后的业务处理任务分配给线程进行处理，一个线程可以处理多个连接的业务</a:t>
            </a:r>
            <a:r>
              <a:rPr lang="zh-CN" altLang="en-US" sz="2000"/>
              <a:t>。</a:t>
            </a:r>
            <a:endParaRPr lang="zh-CN" altLang="en-US" b="1"/>
          </a:p>
        </p:txBody>
      </p:sp>
      <p:sp>
        <p:nvSpPr>
          <p:cNvPr id="23" name="圆角矩形 22"/>
          <p:cNvSpPr/>
          <p:nvPr/>
        </p:nvSpPr>
        <p:spPr>
          <a:xfrm>
            <a:off x="1635974" y="388962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client1</a:t>
            </a:r>
            <a:endParaRPr lang="zh-CN" altLang="en-US"/>
          </a:p>
        </p:txBody>
      </p:sp>
      <p:sp>
        <p:nvSpPr>
          <p:cNvPr id="24" name="圆角矩形 23"/>
          <p:cNvSpPr/>
          <p:nvPr/>
        </p:nvSpPr>
        <p:spPr>
          <a:xfrm>
            <a:off x="1635974" y="432816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2</a:t>
            </a:r>
            <a:endParaRPr lang="zh-CN" altLang="en-US"/>
          </a:p>
        </p:txBody>
      </p:sp>
      <p:sp>
        <p:nvSpPr>
          <p:cNvPr id="25" name="圆角矩形 24"/>
          <p:cNvSpPr/>
          <p:nvPr/>
        </p:nvSpPr>
        <p:spPr>
          <a:xfrm>
            <a:off x="1635974" y="475300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3</a:t>
            </a:r>
            <a:endParaRPr lang="zh-CN" altLang="en-US"/>
          </a:p>
        </p:txBody>
      </p:sp>
      <p:sp>
        <p:nvSpPr>
          <p:cNvPr id="26" name="矩形 25"/>
          <p:cNvSpPr/>
          <p:nvPr/>
        </p:nvSpPr>
        <p:spPr>
          <a:xfrm>
            <a:off x="3364166" y="360088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795255" y="417998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2550160" y="4030980"/>
            <a:ext cx="1245235" cy="43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7" idx="2"/>
          </p:cNvCxnSpPr>
          <p:nvPr/>
        </p:nvCxnSpPr>
        <p:spPr>
          <a:xfrm flipV="1">
            <a:off x="2550160" y="4467860"/>
            <a:ext cx="124523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2567519" y="462106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5380390" y="374489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740400" y="3744595"/>
            <a:ext cx="1245870" cy="4330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6557536" y="38343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740400" y="4321175"/>
            <a:ext cx="1297305" cy="4286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6604526" y="43869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812155" y="4827905"/>
            <a:ext cx="1275715" cy="4572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6676208" y="490107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837550" y="3889558"/>
            <a:ext cx="902970" cy="32448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866213" y="441611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863167" y="449974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111151" y="1152862"/>
            <a:ext cx="3400825" cy="4292600"/>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zh-CN" altLang="en-US" sz="2000" b="1" smtClean="0">
              <a:solidFill>
                <a:srgbClr val="0070C0"/>
              </a:solidFill>
            </a:endParaRPr>
          </a:p>
          <a:p>
            <a:pPr fontAlgn="base"/>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zh-CN" altLang="en-US" sz="1500" smtClean="0"/>
          </a:p>
          <a:p>
            <a:pPr marL="342900" indent="-342900" fontAlgn="base">
              <a:buAutoNum type="arabicParenR"/>
            </a:pP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038" y="1296654"/>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179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322606" y="1151592"/>
            <a:ext cx="4336930" cy="403098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5665" y="558800"/>
            <a:ext cx="5173345" cy="501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29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44070</Words>
  <Application>WPS 演示</Application>
  <PresentationFormat>自定义</PresentationFormat>
  <Paragraphs>2278</Paragraphs>
  <Slides>165</Slides>
  <Notes>164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32" baseType="lpstr">
      <vt:lpstr>Arial</vt:lpstr>
      <vt:lpstr>方正书宋_GBK</vt:lpstr>
      <vt:lpstr>Wingdings</vt:lpstr>
      <vt:lpstr>华文新魏</vt:lpstr>
      <vt:lpstr>宋体-简</vt:lpstr>
      <vt:lpstr>微软雅黑</vt:lpstr>
      <vt:lpstr>宋体</vt:lpstr>
      <vt:lpstr>汉仪书宋二KW</vt:lpstr>
      <vt:lpstr>黑体</vt:lpstr>
      <vt:lpstr>汉仪中黑KW</vt:lpstr>
      <vt:lpstr>Arial Bold</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3236</cp:revision>
  <dcterms:created xsi:type="dcterms:W3CDTF">2021-11-30T14:58:31Z</dcterms:created>
  <dcterms:modified xsi:type="dcterms:W3CDTF">2021-11-30T14:58:31Z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